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3"/>
  </p:notesMasterIdLst>
  <p:handoutMasterIdLst>
    <p:handoutMasterId r:id="rId54"/>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978" r:id="rId35"/>
    <p:sldId id="979" r:id="rId36"/>
    <p:sldId id="980" r:id="rId37"/>
    <p:sldId id="982" r:id="rId38"/>
    <p:sldId id="983" r:id="rId39"/>
    <p:sldId id="984" r:id="rId40"/>
    <p:sldId id="987" r:id="rId41"/>
    <p:sldId id="989" r:id="rId42"/>
    <p:sldId id="990" r:id="rId43"/>
    <p:sldId id="986" r:id="rId44"/>
    <p:sldId id="954" r:id="rId45"/>
    <p:sldId id="964" r:id="rId46"/>
    <p:sldId id="825" r:id="rId47"/>
    <p:sldId id="270" r:id="rId48"/>
    <p:sldId id="1001" r:id="rId49"/>
    <p:sldId id="1030" r:id="rId50"/>
    <p:sldId id="1026" r:id="rId51"/>
    <p:sldId id="1027" r:id="rId52"/>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D8BEE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2" autoAdjust="0"/>
    <p:restoredTop sz="94664" autoAdjust="0"/>
  </p:normalViewPr>
  <p:slideViewPr>
    <p:cSldViewPr snapToGrid="0">
      <p:cViewPr varScale="1">
        <p:scale>
          <a:sx n="91" d="100"/>
          <a:sy n="91" d="100"/>
        </p:scale>
        <p:origin x="1354" y="62"/>
      </p:cViewPr>
      <p:guideLst/>
    </p:cSldViewPr>
  </p:slideViewPr>
  <p:notesTextViewPr>
    <p:cViewPr>
      <p:scale>
        <a:sx n="1" d="1"/>
        <a:sy n="1" d="1"/>
      </p:scale>
      <p:origin x="0" y="0"/>
    </p:cViewPr>
  </p:notesTextViewPr>
  <p:notesViewPr>
    <p:cSldViewPr snapToGrid="0">
      <p:cViewPr varScale="1">
        <p:scale>
          <a:sx n="119" d="100"/>
          <a:sy n="119" d="100"/>
        </p:scale>
        <p:origin x="2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2021/8/29</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2021/8/29</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30</a:t>
            </a:fld>
            <a:endParaRPr kumimoji="1" lang="ja-JP" altLang="en-US"/>
          </a:p>
        </p:txBody>
      </p:sp>
    </p:spTree>
    <p:extLst>
      <p:ext uri="{BB962C8B-B14F-4D97-AF65-F5344CB8AC3E}">
        <p14:creationId xmlns:p14="http://schemas.microsoft.com/office/powerpoint/2010/main" val="2787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2021/8/29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2021/8/29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2021/8/29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2021/8/29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
        <p:nvSpPr>
          <p:cNvPr id="3" name="楕円 2">
            <a:extLst>
              <a:ext uri="{FF2B5EF4-FFF2-40B4-BE49-F238E27FC236}">
                <a16:creationId xmlns:a16="http://schemas.microsoft.com/office/drawing/2014/main" id="{76FCBDB3-5FE2-4FEB-8997-FC944C5F958C}"/>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
        <p:nvSpPr>
          <p:cNvPr id="15" name="楕円 14">
            <a:extLst>
              <a:ext uri="{FF2B5EF4-FFF2-40B4-BE49-F238E27FC236}">
                <a16:creationId xmlns:a16="http://schemas.microsoft.com/office/drawing/2014/main" id="{89791F9F-CB80-46EB-9022-2F85DFB5B2BF}"/>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6" name="角丸四角形 129">
            <a:extLst>
              <a:ext uri="{FF2B5EF4-FFF2-40B4-BE49-F238E27FC236}">
                <a16:creationId xmlns:a16="http://schemas.microsoft.com/office/drawing/2014/main" id="{D781DC24-2661-48DA-8CAC-099A6F597761}"/>
              </a:ext>
            </a:extLst>
          </p:cNvPr>
          <p:cNvSpPr/>
          <p:nvPr/>
        </p:nvSpPr>
        <p:spPr>
          <a:xfrm>
            <a:off x="3458501" y="4739560"/>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マウスで何かを決めているエスイーさん</a:t>
            </a:r>
          </a:p>
        </p:txBody>
      </p:sp>
      <p:sp>
        <p:nvSpPr>
          <p:cNvPr id="38" name="楕円 37">
            <a:extLst>
              <a:ext uri="{FF2B5EF4-FFF2-40B4-BE49-F238E27FC236}">
                <a16:creationId xmlns:a16="http://schemas.microsoft.com/office/drawing/2014/main" id="{1D312E41-2663-4E6E-807C-B1C126C0E878}"/>
              </a:ext>
            </a:extLst>
          </p:cNvPr>
          <p:cNvSpPr/>
          <p:nvPr/>
        </p:nvSpPr>
        <p:spPr>
          <a:xfrm>
            <a:off x="8068054" y="74099"/>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
        <p:nvSpPr>
          <p:cNvPr id="31" name="楕円 30">
            <a:extLst>
              <a:ext uri="{FF2B5EF4-FFF2-40B4-BE49-F238E27FC236}">
                <a16:creationId xmlns:a16="http://schemas.microsoft.com/office/drawing/2014/main" id="{4AEEBC97-CED4-4D1A-96B4-CB41290C15A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2" name="角丸四角形 129">
            <a:extLst>
              <a:ext uri="{FF2B5EF4-FFF2-40B4-BE49-F238E27FC236}">
                <a16:creationId xmlns:a16="http://schemas.microsoft.com/office/drawing/2014/main" id="{F997CE71-3467-40D8-80BC-DE1D41782246}"/>
              </a:ext>
            </a:extLst>
          </p:cNvPr>
          <p:cNvSpPr/>
          <p:nvPr/>
        </p:nvSpPr>
        <p:spPr>
          <a:xfrm>
            <a:off x="6499651" y="972218"/>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箱を準備するエスイーさん</a:t>
            </a:r>
          </a:p>
        </p:txBody>
      </p:sp>
      <p:sp>
        <p:nvSpPr>
          <p:cNvPr id="23" name="楕円 22">
            <a:extLst>
              <a:ext uri="{FF2B5EF4-FFF2-40B4-BE49-F238E27FC236}">
                <a16:creationId xmlns:a16="http://schemas.microsoft.com/office/drawing/2014/main" id="{70EA4A7D-9A9A-4545-AE83-8AB735DA13E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
        <p:nvSpPr>
          <p:cNvPr id="25" name="楕円 24">
            <a:extLst>
              <a:ext uri="{FF2B5EF4-FFF2-40B4-BE49-F238E27FC236}">
                <a16:creationId xmlns:a16="http://schemas.microsoft.com/office/drawing/2014/main" id="{87BADF15-B961-4970-809C-CDA326D63CE3}"/>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CD9B9CB7-571D-4D3A-89E5-16720DE9D87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
        <p:nvSpPr>
          <p:cNvPr id="22" name="楕円 21">
            <a:extLst>
              <a:ext uri="{FF2B5EF4-FFF2-40B4-BE49-F238E27FC236}">
                <a16:creationId xmlns:a16="http://schemas.microsoft.com/office/drawing/2014/main" id="{52C6665E-6C52-406E-9930-D035B40D447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
        <p:nvSpPr>
          <p:cNvPr id="30" name="楕円 29">
            <a:extLst>
              <a:ext uri="{FF2B5EF4-FFF2-40B4-BE49-F238E27FC236}">
                <a16:creationId xmlns:a16="http://schemas.microsoft.com/office/drawing/2014/main" id="{D4BF2210-A643-4303-AB0D-012602DCB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0" name="楕円 9">
            <a:extLst>
              <a:ext uri="{FF2B5EF4-FFF2-40B4-BE49-F238E27FC236}">
                <a16:creationId xmlns:a16="http://schemas.microsoft.com/office/drawing/2014/main" id="{96C2C372-E4B7-4847-A311-7B8A0983589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
        <p:nvSpPr>
          <p:cNvPr id="63" name="楕円 62">
            <a:extLst>
              <a:ext uri="{FF2B5EF4-FFF2-40B4-BE49-F238E27FC236}">
                <a16:creationId xmlns:a16="http://schemas.microsoft.com/office/drawing/2014/main" id="{DE99EF80-0930-4406-99B8-A6ED4EE85B5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
        <p:nvSpPr>
          <p:cNvPr id="52" name="楕円 51">
            <a:extLst>
              <a:ext uri="{FF2B5EF4-FFF2-40B4-BE49-F238E27FC236}">
                <a16:creationId xmlns:a16="http://schemas.microsoft.com/office/drawing/2014/main" id="{4D75E106-5376-49B6-B47F-99CD0135EDB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
        <p:nvSpPr>
          <p:cNvPr id="18" name="楕円 17">
            <a:extLst>
              <a:ext uri="{FF2B5EF4-FFF2-40B4-BE49-F238E27FC236}">
                <a16:creationId xmlns:a16="http://schemas.microsoft.com/office/drawing/2014/main" id="{6D3F886D-3D47-4581-8468-DE88DD03799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D4C2AB2F-16CB-4A0E-BA2B-CD7747C89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840AD847-3040-4168-97CF-DE8331A2A80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
        <p:nvSpPr>
          <p:cNvPr id="18" name="楕円 17">
            <a:extLst>
              <a:ext uri="{FF2B5EF4-FFF2-40B4-BE49-F238E27FC236}">
                <a16:creationId xmlns:a16="http://schemas.microsoft.com/office/drawing/2014/main" id="{F730D9A9-0C74-4E18-82CB-B52D6A8974C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261968"/>
            <a:ext cx="4422704" cy="1293589"/>
            <a:chOff x="4814860" y="1482847"/>
            <a:chExt cx="4210428" cy="1293589"/>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1082642"/>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
        <p:nvSpPr>
          <p:cNvPr id="16" name="楕円 15">
            <a:extLst>
              <a:ext uri="{FF2B5EF4-FFF2-40B4-BE49-F238E27FC236}">
                <a16:creationId xmlns:a16="http://schemas.microsoft.com/office/drawing/2014/main" id="{20242F64-7170-4A43-8ADA-24F8DA60370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
        <p:nvSpPr>
          <p:cNvPr id="13" name="楕円 12">
            <a:extLst>
              <a:ext uri="{FF2B5EF4-FFF2-40B4-BE49-F238E27FC236}">
                <a16:creationId xmlns:a16="http://schemas.microsoft.com/office/drawing/2014/main" id="{37FA8BB7-7872-43A2-A35B-F35777B90E5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23" name="楕円 22">
            <a:extLst>
              <a:ext uri="{FF2B5EF4-FFF2-40B4-BE49-F238E27FC236}">
                <a16:creationId xmlns:a16="http://schemas.microsoft.com/office/drawing/2014/main" id="{D3D582FF-D5C5-4227-8F8A-C4EDEAAB40C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3434603514"/>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BFEEAB16-9CF7-4968-9A46-735CFA051CBB}"/>
              </a:ext>
            </a:extLst>
          </p:cNvPr>
          <p:cNvSpPr/>
          <p:nvPr/>
        </p:nvSpPr>
        <p:spPr>
          <a:xfrm>
            <a:off x="6737212" y="2573305"/>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4974478"/>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96373"/>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a:t>
              </a:r>
              <a:r>
                <a:rPr kumimoji="1" lang="ja-JP" altLang="en-US" sz="1200">
                  <a:solidFill>
                    <a:schemeClr val="tx1"/>
                  </a:solidFill>
                  <a:latin typeface="メイリオ" panose="020B0604030504040204" pitchFamily="50" charset="-128"/>
                  <a:ea typeface="メイリオ" panose="020B0604030504040204" pitchFamily="50" charset="-128"/>
                </a:rPr>
                <a:t>表示しろ</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4" y="4551164"/>
            <a:ext cx="5289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8" y="3037022"/>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7" y="4763534"/>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2" name="楕円 21">
            <a:extLst>
              <a:ext uri="{FF2B5EF4-FFF2-40B4-BE49-F238E27FC236}">
                <a16:creationId xmlns:a16="http://schemas.microsoft.com/office/drawing/2014/main" id="{B6FB87A1-7B7F-485F-BBE9-6F474BA828D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
        <p:nvSpPr>
          <p:cNvPr id="6" name="楕円 5">
            <a:extLst>
              <a:ext uri="{FF2B5EF4-FFF2-40B4-BE49-F238E27FC236}">
                <a16:creationId xmlns:a16="http://schemas.microsoft.com/office/drawing/2014/main" id="{5CC7CAC2-2B25-44E6-AE2A-9CF8FDC9655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130579" y="305402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286195" y="346703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111212" y="4877163"/>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286195" y="5272028"/>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30" name="直線コネクタ 29">
            <a:extLst>
              <a:ext uri="{FF2B5EF4-FFF2-40B4-BE49-F238E27FC236}">
                <a16:creationId xmlns:a16="http://schemas.microsoft.com/office/drawing/2014/main" id="{29366C22-D7F0-495D-B6C5-56CCFFAF16A3}"/>
              </a:ext>
            </a:extLst>
          </p:cNvPr>
          <p:cNvCxnSpPr/>
          <p:nvPr/>
        </p:nvCxnSpPr>
        <p:spPr>
          <a:xfrm>
            <a:off x="85701" y="284007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7824FC38-3E77-414A-90F0-4B8AB4C69EF7}"/>
              </a:ext>
            </a:extLst>
          </p:cNvPr>
          <p:cNvGrpSpPr/>
          <p:nvPr/>
        </p:nvGrpSpPr>
        <p:grpSpPr>
          <a:xfrm>
            <a:off x="4671703" y="3170580"/>
            <a:ext cx="4280091" cy="878903"/>
            <a:chOff x="4833695" y="1482847"/>
            <a:chExt cx="4311884" cy="878903"/>
          </a:xfrm>
        </p:grpSpPr>
        <p:sp>
          <p:nvSpPr>
            <p:cNvPr id="32" name="四角形: 角を丸くする 27">
              <a:extLst>
                <a:ext uri="{FF2B5EF4-FFF2-40B4-BE49-F238E27FC236}">
                  <a16:creationId xmlns:a16="http://schemas.microsoft.com/office/drawing/2014/main" id="{9DA39C60-2768-174E-B7BB-0E92C6914CB4}"/>
                </a:ext>
              </a:extLst>
            </p:cNvPr>
            <p:cNvSpPr/>
            <p:nvPr/>
          </p:nvSpPr>
          <p:spPr>
            <a:xfrm>
              <a:off x="4833695" y="1776975"/>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１</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3" name="四角形: 角を丸くする 28">
              <a:extLst>
                <a:ext uri="{FF2B5EF4-FFF2-40B4-BE49-F238E27FC236}">
                  <a16:creationId xmlns:a16="http://schemas.microsoft.com/office/drawing/2014/main" id="{2AEF8A21-2CF2-894E-B2D2-93369D068B1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4" name="グループ化 33">
            <a:extLst>
              <a:ext uri="{FF2B5EF4-FFF2-40B4-BE49-F238E27FC236}">
                <a16:creationId xmlns:a16="http://schemas.microsoft.com/office/drawing/2014/main" id="{6DEAA3AF-FADC-A44D-948B-AA567AA56ED7}"/>
              </a:ext>
            </a:extLst>
          </p:cNvPr>
          <p:cNvGrpSpPr/>
          <p:nvPr/>
        </p:nvGrpSpPr>
        <p:grpSpPr>
          <a:xfrm>
            <a:off x="4671702" y="5061829"/>
            <a:ext cx="4280091" cy="795720"/>
            <a:chOff x="4814860" y="1482847"/>
            <a:chExt cx="4311884" cy="795720"/>
          </a:xfrm>
        </p:grpSpPr>
        <p:sp>
          <p:nvSpPr>
            <p:cNvPr id="35" name="四角形: 角を丸くする 27">
              <a:extLst>
                <a:ext uri="{FF2B5EF4-FFF2-40B4-BE49-F238E27FC236}">
                  <a16:creationId xmlns:a16="http://schemas.microsoft.com/office/drawing/2014/main" id="{924DBE20-84B5-524F-9BAA-85B9EB645A34}"/>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1,2,3,4,4,5,</a:t>
              </a:r>
              <a:r>
                <a:rPr kumimoji="1" lang="ja-JP" altLang="en-US" sz="1200">
                  <a:solidFill>
                    <a:schemeClr val="tx1"/>
                  </a:solidFill>
                  <a:latin typeface="メイリオ" panose="020B0604030504040204" pitchFamily="50" charset="-128"/>
                  <a:ea typeface="メイリオ" panose="020B0604030504040204" pitchFamily="50" charset="-128"/>
                </a:rPr>
                <a:t>を‘：’で区切って表示しろ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28">
              <a:extLst>
                <a:ext uri="{FF2B5EF4-FFF2-40B4-BE49-F238E27FC236}">
                  <a16:creationId xmlns:a16="http://schemas.microsoft.com/office/drawing/2014/main" id="{9B056BAF-8578-8A46-9355-EB777D997FE8}"/>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7" name="直線コネクタ 36">
            <a:extLst>
              <a:ext uri="{FF2B5EF4-FFF2-40B4-BE49-F238E27FC236}">
                <a16:creationId xmlns:a16="http://schemas.microsoft.com/office/drawing/2014/main" id="{ECA901F0-A9F2-5F4A-B3EB-E07D67E8999A}"/>
              </a:ext>
            </a:extLst>
          </p:cNvPr>
          <p:cNvCxnSpPr/>
          <p:nvPr/>
        </p:nvCxnSpPr>
        <p:spPr>
          <a:xfrm>
            <a:off x="85701" y="477735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A8884CC3-E182-4F07-A6C2-56AE53395766}"/>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39" name="テキスト ボックス 38">
            <a:extLst>
              <a:ext uri="{FF2B5EF4-FFF2-40B4-BE49-F238E27FC236}">
                <a16:creationId xmlns:a16="http://schemas.microsoft.com/office/drawing/2014/main" id="{4FFD4AA6-FA92-41F4-B361-ADA1A3A0789D}"/>
              </a:ext>
            </a:extLst>
          </p:cNvPr>
          <p:cNvSpPr txBox="1"/>
          <p:nvPr/>
        </p:nvSpPr>
        <p:spPr>
          <a:xfrm>
            <a:off x="130579" y="1194635"/>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60EEC0B4-7A08-4888-92F9-CFE6D606BA5F}"/>
              </a:ext>
            </a:extLst>
          </p:cNvPr>
          <p:cNvSpPr/>
          <p:nvPr/>
        </p:nvSpPr>
        <p:spPr>
          <a:xfrm>
            <a:off x="286195" y="154798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01F7F66F-B40C-40A9-BDB8-8281DA33F101}"/>
              </a:ext>
            </a:extLst>
          </p:cNvPr>
          <p:cNvGrpSpPr/>
          <p:nvPr/>
        </p:nvGrpSpPr>
        <p:grpSpPr>
          <a:xfrm>
            <a:off x="4663313" y="1401744"/>
            <a:ext cx="4280091" cy="1037111"/>
            <a:chOff x="4814860" y="1241457"/>
            <a:chExt cx="4311884" cy="1037111"/>
          </a:xfrm>
        </p:grpSpPr>
        <p:sp>
          <p:nvSpPr>
            <p:cNvPr id="43" name="四角形: 角を丸くする 27">
              <a:extLst>
                <a:ext uri="{FF2B5EF4-FFF2-40B4-BE49-F238E27FC236}">
                  <a16:creationId xmlns:a16="http://schemas.microsoft.com/office/drawing/2014/main" id="{6218C04D-ADDE-4EC1-A8D9-911E006D3C1E}"/>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“ストアカ”の文字の中に“ス”があれば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に変換して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4" name="四角形: 角を丸くする 28">
              <a:extLst>
                <a:ext uri="{FF2B5EF4-FFF2-40B4-BE49-F238E27FC236}">
                  <a16:creationId xmlns:a16="http://schemas.microsoft.com/office/drawing/2014/main" id="{C1429A44-2007-472D-A1B6-DE4C558C8C2C}"/>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217392" y="13152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p>
        </p:txBody>
      </p:sp>
      <p:sp>
        <p:nvSpPr>
          <p:cNvPr id="31" name="正方形/長方形 30">
            <a:extLst>
              <a:ext uri="{FF2B5EF4-FFF2-40B4-BE49-F238E27FC236}">
                <a16:creationId xmlns:a16="http://schemas.microsoft.com/office/drawing/2014/main" id="{D9E505F3-47C5-4EF7-A7DA-03041DAAE94E}"/>
              </a:ext>
            </a:extLst>
          </p:cNvPr>
          <p:cNvSpPr/>
          <p:nvPr/>
        </p:nvSpPr>
        <p:spPr>
          <a:xfrm>
            <a:off x="199063" y="171167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DBAC443F-17B8-D54C-9065-D658D13C73EB}"/>
              </a:ext>
            </a:extLst>
          </p:cNvPr>
          <p:cNvGrpSpPr/>
          <p:nvPr/>
        </p:nvGrpSpPr>
        <p:grpSpPr>
          <a:xfrm>
            <a:off x="4679745" y="1339478"/>
            <a:ext cx="4280091" cy="1176660"/>
            <a:chOff x="4814860" y="1482847"/>
            <a:chExt cx="4311884" cy="826011"/>
          </a:xfrm>
        </p:grpSpPr>
        <p:sp>
          <p:nvSpPr>
            <p:cNvPr id="16" name="四角形: 角を丸くする 27">
              <a:extLst>
                <a:ext uri="{FF2B5EF4-FFF2-40B4-BE49-F238E27FC236}">
                  <a16:creationId xmlns:a16="http://schemas.microsoft.com/office/drawing/2014/main" id="{ADEE58A9-D16A-C44D-AABD-568D6052ED63}"/>
                </a:ext>
              </a:extLst>
            </p:cNvPr>
            <p:cNvSpPr/>
            <p:nvPr/>
          </p:nvSpPr>
          <p:spPr>
            <a:xfrm>
              <a:off x="4814860" y="1724083"/>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の中に入力された文字を入れなさい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に入っている値が数字なら</a:t>
              </a:r>
              <a:r>
                <a:rPr kumimoji="1" lang="en-US" altLang="ja-JP" sz="1200" dirty="0">
                  <a:solidFill>
                    <a:schemeClr val="tx1"/>
                  </a:solidFill>
                  <a:latin typeface="メイリオ" panose="020B0604030504040204" pitchFamily="50" charset="-128"/>
                  <a:ea typeface="メイリオ" panose="020B0604030504040204" pitchFamily="50" charset="-128"/>
                </a:rPr>
                <a:t>True</a:t>
              </a:r>
            </a:p>
            <a:p>
              <a:r>
                <a:rPr kumimoji="1" lang="ja-JP" altLang="en-US" sz="1200" dirty="0">
                  <a:solidFill>
                    <a:schemeClr val="tx1"/>
                  </a:solidFill>
                  <a:latin typeface="メイリオ" panose="020B0604030504040204" pitchFamily="50" charset="-128"/>
                  <a:ea typeface="メイリオ" panose="020B0604030504040204" pitchFamily="50" charset="-128"/>
                </a:rPr>
                <a:t>文字なら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四角形: 角を丸くする 28">
              <a:extLst>
                <a:ext uri="{FF2B5EF4-FFF2-40B4-BE49-F238E27FC236}">
                  <a16:creationId xmlns:a16="http://schemas.microsoft.com/office/drawing/2014/main" id="{94FD6C5A-6CF2-3948-8ED0-8C76EB3E92B0}"/>
                </a:ext>
              </a:extLst>
            </p:cNvPr>
            <p:cNvSpPr/>
            <p:nvPr/>
          </p:nvSpPr>
          <p:spPr>
            <a:xfrm>
              <a:off x="6158074" y="1482847"/>
              <a:ext cx="1524000" cy="3034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8" name="直線コネクタ 17">
            <a:extLst>
              <a:ext uri="{FF2B5EF4-FFF2-40B4-BE49-F238E27FC236}">
                <a16:creationId xmlns:a16="http://schemas.microsoft.com/office/drawing/2014/main" id="{C9A5092E-347E-C94F-A83B-83B057834C70}"/>
              </a:ext>
            </a:extLst>
          </p:cNvPr>
          <p:cNvCxnSpPr/>
          <p:nvPr/>
        </p:nvCxnSpPr>
        <p:spPr>
          <a:xfrm>
            <a:off x="111212" y="297271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D0E79D87-A6BE-4C3D-8E37-888DDFD5714B}"/>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0" name="テキスト ボックス 19">
            <a:extLst>
              <a:ext uri="{FF2B5EF4-FFF2-40B4-BE49-F238E27FC236}">
                <a16:creationId xmlns:a16="http://schemas.microsoft.com/office/drawing/2014/main" id="{0C6F694C-4962-412C-8FED-BC2A025850E8}"/>
              </a:ext>
            </a:extLst>
          </p:cNvPr>
          <p:cNvSpPr txBox="1"/>
          <p:nvPr/>
        </p:nvSpPr>
        <p:spPr>
          <a:xfrm>
            <a:off x="171339" y="3399347"/>
            <a:ext cx="567122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21" name="正方形/長方形 20">
            <a:extLst>
              <a:ext uri="{FF2B5EF4-FFF2-40B4-BE49-F238E27FC236}">
                <a16:creationId xmlns:a16="http://schemas.microsoft.com/office/drawing/2014/main" id="{F2E2C095-16ED-4BC8-9103-962A876E666A}"/>
              </a:ext>
            </a:extLst>
          </p:cNvPr>
          <p:cNvSpPr/>
          <p:nvPr/>
        </p:nvSpPr>
        <p:spPr>
          <a:xfrm>
            <a:off x="258876" y="388698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2" name="グループ化 21">
            <a:extLst>
              <a:ext uri="{FF2B5EF4-FFF2-40B4-BE49-F238E27FC236}">
                <a16:creationId xmlns:a16="http://schemas.microsoft.com/office/drawing/2014/main" id="{04F8C529-CDF6-4A6B-834C-5D282F566FAD}"/>
              </a:ext>
            </a:extLst>
          </p:cNvPr>
          <p:cNvGrpSpPr/>
          <p:nvPr/>
        </p:nvGrpSpPr>
        <p:grpSpPr>
          <a:xfrm>
            <a:off x="4644385" y="3429000"/>
            <a:ext cx="4280091" cy="1573110"/>
            <a:chOff x="4814860" y="1423482"/>
            <a:chExt cx="4311884" cy="1185038"/>
          </a:xfrm>
        </p:grpSpPr>
        <p:sp>
          <p:nvSpPr>
            <p:cNvPr id="23" name="四角形: 角を丸くする 22">
              <a:extLst>
                <a:ext uri="{FF2B5EF4-FFF2-40B4-BE49-F238E27FC236}">
                  <a16:creationId xmlns:a16="http://schemas.microsoft.com/office/drawing/2014/main" id="{02886149-EC26-4327-9006-6053AF1E18A4}"/>
                </a:ext>
              </a:extLst>
            </p:cNvPr>
            <p:cNvSpPr/>
            <p:nvPr/>
          </p:nvSpPr>
          <p:spPr>
            <a:xfrm>
              <a:off x="4814860" y="1727817"/>
              <a:ext cx="4311884" cy="88070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に入っている各文字が何文字入っているかを表示しろ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1207CD22-9EBD-4B83-AE08-33C9BE0A1E7C}"/>
                </a:ext>
              </a:extLst>
            </p:cNvPr>
            <p:cNvSpPr/>
            <p:nvPr/>
          </p:nvSpPr>
          <p:spPr>
            <a:xfrm>
              <a:off x="6158073" y="1423482"/>
              <a:ext cx="1524000" cy="323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5" name="吹き出し: 角を丸めた四角形 24">
            <a:extLst>
              <a:ext uri="{FF2B5EF4-FFF2-40B4-BE49-F238E27FC236}">
                <a16:creationId xmlns:a16="http://schemas.microsoft.com/office/drawing/2014/main" id="{115998C2-47C9-4D11-A79D-D447486DC724}"/>
              </a:ext>
            </a:extLst>
          </p:cNvPr>
          <p:cNvSpPr/>
          <p:nvPr/>
        </p:nvSpPr>
        <p:spPr>
          <a:xfrm>
            <a:off x="359123" y="5334883"/>
            <a:ext cx="3021640" cy="865304"/>
          </a:xfrm>
          <a:prstGeom prst="wedgeRoundRectCallout">
            <a:avLst>
              <a:gd name="adj1" fmla="val 68555"/>
              <a:gd name="adj2" fmla="val -3923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文字列操作は、いろんな場面で出てくるから覚えていくと便利やよ</a:t>
            </a:r>
            <a:endParaRPr kumimoji="1" lang="en-US" altLang="ja-JP" sz="1050" dirty="0">
              <a:solidFill>
                <a:schemeClr val="tx1"/>
              </a:solidFill>
              <a:latin typeface="メイリオ" panose="020B0604030504040204" pitchFamily="50" charset="-128"/>
              <a:ea typeface="メイリオ" panose="020B0604030504040204" pitchFamily="50" charset="-128"/>
            </a:endParaRPr>
          </a:p>
        </p:txBody>
      </p:sp>
      <p:pic>
        <p:nvPicPr>
          <p:cNvPr id="4" name="図 3" descr="テーブル, 異なる, 多い, 束 が含まれている画像&#10;&#10;自動的に生成された説明">
            <a:extLst>
              <a:ext uri="{FF2B5EF4-FFF2-40B4-BE49-F238E27FC236}">
                <a16:creationId xmlns:a16="http://schemas.microsoft.com/office/drawing/2014/main" id="{18E686B1-B8DA-4E8A-AA4C-2D5AF933522F}"/>
              </a:ext>
            </a:extLst>
          </p:cNvPr>
          <p:cNvPicPr>
            <a:picLocks noChangeAspect="1"/>
          </p:cNvPicPr>
          <p:nvPr/>
        </p:nvPicPr>
        <p:blipFill rotWithShape="1">
          <a:blip r:embed="rId3">
            <a:extLst>
              <a:ext uri="{28A0092B-C50C-407E-A947-70E740481C1C}">
                <a14:useLocalDpi xmlns:a14="http://schemas.microsoft.com/office/drawing/2010/main" val="0"/>
              </a:ext>
            </a:extLst>
          </a:blip>
          <a:srcRect l="70859" t="70491" r="18776"/>
          <a:stretch/>
        </p:blipFill>
        <p:spPr>
          <a:xfrm>
            <a:off x="3901946" y="4458530"/>
            <a:ext cx="1186446" cy="2389087"/>
          </a:xfrm>
          <a:prstGeom prst="rect">
            <a:avLst/>
          </a:prstGeom>
        </p:spPr>
      </p:pic>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コネクタ 18">
            <a:extLst>
              <a:ext uri="{FF2B5EF4-FFF2-40B4-BE49-F238E27FC236}">
                <a16:creationId xmlns:a16="http://schemas.microsoft.com/office/drawing/2014/main" id="{197E808B-87E1-9447-AA7A-AF4FD6A1EDF3}"/>
              </a:ext>
            </a:extLst>
          </p:cNvPr>
          <p:cNvCxnSpPr/>
          <p:nvPr/>
        </p:nvCxnSpPr>
        <p:spPr>
          <a:xfrm>
            <a:off x="168201" y="416454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6144" y="221233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8" y="2614154"/>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1117184057"/>
              </p:ext>
            </p:extLst>
          </p:nvPr>
        </p:nvGraphicFramePr>
        <p:xfrm>
          <a:off x="4697178" y="135358"/>
          <a:ext cx="4210430" cy="2133600"/>
        </p:xfrm>
        <a:graphic>
          <a:graphicData uri="http://schemas.openxmlformats.org/drawingml/2006/table">
            <a:tbl>
              <a:tblPr firstRow="1" bandRow="1">
                <a:tableStyleId>{5C22544A-7EE6-4342-B048-85BDC9FD1C3A}</a:tableStyleId>
              </a:tblPr>
              <a:tblGrid>
                <a:gridCol w="729356">
                  <a:extLst>
                    <a:ext uri="{9D8B030D-6E8A-4147-A177-3AD203B41FA5}">
                      <a16:colId xmlns:a16="http://schemas.microsoft.com/office/drawing/2014/main" val="1899288962"/>
                    </a:ext>
                  </a:extLst>
                </a:gridCol>
                <a:gridCol w="2547257">
                  <a:extLst>
                    <a:ext uri="{9D8B030D-6E8A-4147-A177-3AD203B41FA5}">
                      <a16:colId xmlns:a16="http://schemas.microsoft.com/office/drawing/2014/main" val="3392265261"/>
                    </a:ext>
                  </a:extLst>
                </a:gridCol>
                <a:gridCol w="933817">
                  <a:extLst>
                    <a:ext uri="{9D8B030D-6E8A-4147-A177-3AD203B41FA5}">
                      <a16:colId xmlns:a16="http://schemas.microsoft.com/office/drawing/2014/main" val="2265918455"/>
                    </a:ext>
                  </a:extLst>
                </a:gridCol>
              </a:tblGrid>
              <a:tr h="244642">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49635">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4321535"/>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or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53920602-5D53-3142-9473-6730F2BE7745}"/>
              </a:ext>
            </a:extLst>
          </p:cNvPr>
          <p:cNvGrpSpPr/>
          <p:nvPr/>
        </p:nvGrpSpPr>
        <p:grpSpPr>
          <a:xfrm>
            <a:off x="4697178" y="2297852"/>
            <a:ext cx="4280091" cy="1037111"/>
            <a:chOff x="4814860" y="1241457"/>
            <a:chExt cx="4311884" cy="1037111"/>
          </a:xfrm>
        </p:grpSpPr>
        <p:sp>
          <p:nvSpPr>
            <p:cNvPr id="12" name="四角形: 角を丸くする 27">
              <a:extLst>
                <a:ext uri="{FF2B5EF4-FFF2-40B4-BE49-F238E27FC236}">
                  <a16:creationId xmlns:a16="http://schemas.microsoft.com/office/drawing/2014/main" id="{1A28A37E-4414-1743-823D-CB75ED2A3E5D}"/>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と等しいなら、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はずれ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28">
              <a:extLst>
                <a:ext uri="{FF2B5EF4-FFF2-40B4-BE49-F238E27FC236}">
                  <a16:creationId xmlns:a16="http://schemas.microsoft.com/office/drawing/2014/main" id="{3B33B356-40EF-9E4B-99AC-7C0441455343}"/>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4" name="グループ化 13">
            <a:extLst>
              <a:ext uri="{FF2B5EF4-FFF2-40B4-BE49-F238E27FC236}">
                <a16:creationId xmlns:a16="http://schemas.microsoft.com/office/drawing/2014/main" id="{4DF52C72-88D4-AD4F-9E65-19C32A491429}"/>
              </a:ext>
            </a:extLst>
          </p:cNvPr>
          <p:cNvGrpSpPr/>
          <p:nvPr/>
        </p:nvGrpSpPr>
        <p:grpSpPr>
          <a:xfrm>
            <a:off x="4709959" y="4075329"/>
            <a:ext cx="4280091" cy="1633328"/>
            <a:chOff x="4814860" y="1430053"/>
            <a:chExt cx="4311884" cy="1123660"/>
          </a:xfrm>
        </p:grpSpPr>
        <p:sp>
          <p:nvSpPr>
            <p:cNvPr id="17" name="四角形: 角を丸くする 27">
              <a:extLst>
                <a:ext uri="{FF2B5EF4-FFF2-40B4-BE49-F238E27FC236}">
                  <a16:creationId xmlns:a16="http://schemas.microsoft.com/office/drawing/2014/main" id="{CBE05F59-3496-F34A-B29D-A317645949EE}"/>
                </a:ext>
              </a:extLst>
            </p:cNvPr>
            <p:cNvSpPr/>
            <p:nvPr/>
          </p:nvSpPr>
          <p:spPr>
            <a:xfrm>
              <a:off x="4814860" y="1598078"/>
              <a:ext cx="4311884" cy="95563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か５なら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そうでなければ、‘はずれ’を表示しろ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92A895CB-9F6D-7E43-9C2A-4D39C11836AC}"/>
                </a:ext>
              </a:extLst>
            </p:cNvPr>
            <p:cNvSpPr/>
            <p:nvPr/>
          </p:nvSpPr>
          <p:spPr>
            <a:xfrm>
              <a:off x="6084947" y="1430053"/>
              <a:ext cx="1524000" cy="2285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楕円 19">
            <a:extLst>
              <a:ext uri="{FF2B5EF4-FFF2-40B4-BE49-F238E27FC236}">
                <a16:creationId xmlns:a16="http://schemas.microsoft.com/office/drawing/2014/main" id="{DE69007A-18B7-4BB6-81D4-A54CD4AEDF68}"/>
              </a:ext>
            </a:extLst>
          </p:cNvPr>
          <p:cNvSpPr/>
          <p:nvPr/>
        </p:nvSpPr>
        <p:spPr>
          <a:xfrm>
            <a:off x="7019064" y="213967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pic>
        <p:nvPicPr>
          <p:cNvPr id="4" name="図 3" descr="テーブル, 異なる, 多い, 束 が含まれている画像&#10;&#10;自動的に生成された説明">
            <a:extLst>
              <a:ext uri="{FF2B5EF4-FFF2-40B4-BE49-F238E27FC236}">
                <a16:creationId xmlns:a16="http://schemas.microsoft.com/office/drawing/2014/main" id="{9AB9050C-E973-42A4-B75E-992D572F240C}"/>
              </a:ext>
            </a:extLst>
          </p:cNvPr>
          <p:cNvPicPr>
            <a:picLocks noChangeAspect="1"/>
          </p:cNvPicPr>
          <p:nvPr/>
        </p:nvPicPr>
        <p:blipFill rotWithShape="1">
          <a:blip r:embed="rId2">
            <a:extLst>
              <a:ext uri="{28A0092B-C50C-407E-A947-70E740481C1C}">
                <a14:useLocalDpi xmlns:a14="http://schemas.microsoft.com/office/drawing/2010/main" val="0"/>
              </a:ext>
            </a:extLst>
          </a:blip>
          <a:srcRect l="53192" t="71231" r="29375"/>
          <a:stretch/>
        </p:blipFill>
        <p:spPr>
          <a:xfrm>
            <a:off x="2808633" y="574783"/>
            <a:ext cx="1908283" cy="2227305"/>
          </a:xfrm>
          <a:prstGeom prst="rect">
            <a:avLst/>
          </a:prstGeom>
        </p:spPr>
      </p:pic>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a:extLst>
              <a:ext uri="{FF2B5EF4-FFF2-40B4-BE49-F238E27FC236}">
                <a16:creationId xmlns:a16="http://schemas.microsoft.com/office/drawing/2014/main" id="{36AADDFB-D30D-2045-AE32-E3A26A4FABCA}"/>
              </a:ext>
            </a:extLst>
          </p:cNvPr>
          <p:cNvCxnSpPr/>
          <p:nvPr/>
        </p:nvCxnSpPr>
        <p:spPr>
          <a:xfrm>
            <a:off x="161075" y="278486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CE49F1-93CE-3A45-B4FE-5C42DB455E1F}"/>
              </a:ext>
            </a:extLst>
          </p:cNvPr>
          <p:cNvCxnSpPr/>
          <p:nvPr/>
        </p:nvCxnSpPr>
        <p:spPr>
          <a:xfrm>
            <a:off x="161075" y="465720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99123" y="1590406"/>
            <a:ext cx="4271913" cy="91394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1819" y="1203179"/>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99123" y="3280631"/>
            <a:ext cx="4271913" cy="92418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394166" y="5246752"/>
            <a:ext cx="4276870" cy="102287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161075" y="287924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161075" y="481728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grpSp>
        <p:nvGrpSpPr>
          <p:cNvPr id="16" name="グループ化 15">
            <a:extLst>
              <a:ext uri="{FF2B5EF4-FFF2-40B4-BE49-F238E27FC236}">
                <a16:creationId xmlns:a16="http://schemas.microsoft.com/office/drawing/2014/main" id="{6F3C146B-2086-5D4B-B068-DFB78BB4830C}"/>
              </a:ext>
            </a:extLst>
          </p:cNvPr>
          <p:cNvGrpSpPr/>
          <p:nvPr/>
        </p:nvGrpSpPr>
        <p:grpSpPr>
          <a:xfrm>
            <a:off x="4863909" y="1362385"/>
            <a:ext cx="4098272" cy="1087526"/>
            <a:chOff x="4814860" y="1642726"/>
            <a:chExt cx="4311884" cy="424437"/>
          </a:xfrm>
        </p:grpSpPr>
        <p:sp>
          <p:nvSpPr>
            <p:cNvPr id="19" name="四角形: 角を丸くする 27">
              <a:extLst>
                <a:ext uri="{FF2B5EF4-FFF2-40B4-BE49-F238E27FC236}">
                  <a16:creationId xmlns:a16="http://schemas.microsoft.com/office/drawing/2014/main" id="{B486CF49-5CD0-F845-BE91-146E37EE04C3}"/>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2EEFF9CE-BBF4-7C4D-86BB-26278BD7D395}"/>
                </a:ext>
              </a:extLst>
            </p:cNvPr>
            <p:cNvSpPr/>
            <p:nvPr/>
          </p:nvSpPr>
          <p:spPr>
            <a:xfrm>
              <a:off x="6139202" y="1642726"/>
              <a:ext cx="1524000" cy="14277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2" name="グループ化 21">
            <a:extLst>
              <a:ext uri="{FF2B5EF4-FFF2-40B4-BE49-F238E27FC236}">
                <a16:creationId xmlns:a16="http://schemas.microsoft.com/office/drawing/2014/main" id="{4E086BC9-7AF3-6146-B83C-9B6C6E932B35}"/>
              </a:ext>
            </a:extLst>
          </p:cNvPr>
          <p:cNvGrpSpPr/>
          <p:nvPr/>
        </p:nvGrpSpPr>
        <p:grpSpPr>
          <a:xfrm>
            <a:off x="4816735" y="3046494"/>
            <a:ext cx="4251358" cy="1211524"/>
            <a:chOff x="4814860" y="1654937"/>
            <a:chExt cx="4430595" cy="396555"/>
          </a:xfrm>
        </p:grpSpPr>
        <p:sp>
          <p:nvSpPr>
            <p:cNvPr id="23" name="四角形: 角を丸くする 27">
              <a:extLst>
                <a:ext uri="{FF2B5EF4-FFF2-40B4-BE49-F238E27FC236}">
                  <a16:creationId xmlns:a16="http://schemas.microsoft.com/office/drawing/2014/main" id="{7110DBC4-6CA1-C345-B9D8-C446A70109AA}"/>
                </a:ext>
              </a:extLst>
            </p:cNvPr>
            <p:cNvSpPr/>
            <p:nvPr/>
          </p:nvSpPr>
          <p:spPr>
            <a:xfrm>
              <a:off x="4814860" y="1727817"/>
              <a:ext cx="4430595" cy="3236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8">
              <a:extLst>
                <a:ext uri="{FF2B5EF4-FFF2-40B4-BE49-F238E27FC236}">
                  <a16:creationId xmlns:a16="http://schemas.microsoft.com/office/drawing/2014/main" id="{0717D4CF-7576-134D-B7AE-952685EC4B1A}"/>
                </a:ext>
              </a:extLst>
            </p:cNvPr>
            <p:cNvSpPr/>
            <p:nvPr/>
          </p:nvSpPr>
          <p:spPr>
            <a:xfrm>
              <a:off x="6139202" y="1654937"/>
              <a:ext cx="1524000" cy="111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5" name="グループ化 24">
            <a:extLst>
              <a:ext uri="{FF2B5EF4-FFF2-40B4-BE49-F238E27FC236}">
                <a16:creationId xmlns:a16="http://schemas.microsoft.com/office/drawing/2014/main" id="{86B14516-D7A8-434C-B54E-24BE0DF8AB53}"/>
              </a:ext>
            </a:extLst>
          </p:cNvPr>
          <p:cNvGrpSpPr/>
          <p:nvPr/>
        </p:nvGrpSpPr>
        <p:grpSpPr>
          <a:xfrm>
            <a:off x="4816735" y="4925980"/>
            <a:ext cx="4251358" cy="1139269"/>
            <a:chOff x="4814860" y="1562589"/>
            <a:chExt cx="4479561" cy="695550"/>
          </a:xfrm>
        </p:grpSpPr>
        <p:sp>
          <p:nvSpPr>
            <p:cNvPr id="26" name="四角形: 角を丸くする 27">
              <a:extLst>
                <a:ext uri="{FF2B5EF4-FFF2-40B4-BE49-F238E27FC236}">
                  <a16:creationId xmlns:a16="http://schemas.microsoft.com/office/drawing/2014/main" id="{F1BE4605-0991-D34E-B977-4F874939C6D9}"/>
                </a:ext>
              </a:extLst>
            </p:cNvPr>
            <p:cNvSpPr/>
            <p:nvPr/>
          </p:nvSpPr>
          <p:spPr>
            <a:xfrm>
              <a:off x="4814860" y="1727817"/>
              <a:ext cx="4479561" cy="530322"/>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の配列の値の</a:t>
              </a:r>
              <a:r>
                <a:rPr kumimoji="1" lang="en-US" altLang="ja-JP" sz="1200" dirty="0">
                  <a:solidFill>
                    <a:schemeClr val="tx1"/>
                  </a:solidFill>
                  <a:latin typeface="メイリオ" panose="020B0604030504040204" pitchFamily="50" charset="-128"/>
                  <a:ea typeface="メイリオ" panose="020B0604030504040204" pitchFamily="50" charset="-128"/>
                </a:rPr>
                <a:t>index</a:t>
              </a:r>
              <a:r>
                <a:rPr kumimoji="1" lang="ja-JP" altLang="en-US" sz="1200" dirty="0">
                  <a:solidFill>
                    <a:schemeClr val="tx1"/>
                  </a:solidFill>
                  <a:latin typeface="メイリオ" panose="020B0604030504040204" pitchFamily="50" charset="-128"/>
                  <a:ea typeface="メイリオ" panose="020B0604030504040204" pitchFamily="50" charset="-128"/>
                </a:rPr>
                <a:t>番号</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から２までのものに入れなさい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8">
              <a:extLst>
                <a:ext uri="{FF2B5EF4-FFF2-40B4-BE49-F238E27FC236}">
                  <a16:creationId xmlns:a16="http://schemas.microsoft.com/office/drawing/2014/main" id="{6188C869-686C-2943-BF11-76C17EDE0BDF}"/>
                </a:ext>
              </a:extLst>
            </p:cNvPr>
            <p:cNvSpPr/>
            <p:nvPr/>
          </p:nvSpPr>
          <p:spPr>
            <a:xfrm>
              <a:off x="6099250" y="1562589"/>
              <a:ext cx="1524000" cy="1895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3" name="楕円 32">
            <a:extLst>
              <a:ext uri="{FF2B5EF4-FFF2-40B4-BE49-F238E27FC236}">
                <a16:creationId xmlns:a16="http://schemas.microsoft.com/office/drawing/2014/main" id="{3C9316F6-C80C-4BAF-A11E-DA8511308999}"/>
              </a:ext>
            </a:extLst>
          </p:cNvPr>
          <p:cNvSpPr/>
          <p:nvPr/>
        </p:nvSpPr>
        <p:spPr>
          <a:xfrm>
            <a:off x="6803471" y="27146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48076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B15D1E63-F9A1-489A-BEB7-7DFEA096381B}"/>
              </a:ext>
            </a:extLst>
          </p:cNvPr>
          <p:cNvSpPr/>
          <p:nvPr/>
        </p:nvSpPr>
        <p:spPr>
          <a:xfrm>
            <a:off x="3588459" y="945218"/>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の値が</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以上の間は繰り返しなさい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を引いて、</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3888938"/>
            <a:ext cx="4478879" cy="184913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吹き出し: 角を丸めた四角形 15">
            <a:extLst>
              <a:ext uri="{FF2B5EF4-FFF2-40B4-BE49-F238E27FC236}">
                <a16:creationId xmlns:a16="http://schemas.microsoft.com/office/drawing/2014/main" id="{A74F0E4E-A82D-44C9-BE17-FB8D9286A0A4}"/>
              </a:ext>
            </a:extLst>
          </p:cNvPr>
          <p:cNvSpPr/>
          <p:nvPr/>
        </p:nvSpPr>
        <p:spPr>
          <a:xfrm>
            <a:off x="3588459" y="3888938"/>
            <a:ext cx="3615656" cy="1269358"/>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まで順番に入れていきなさい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475958"/>
            <a:ext cx="544616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spTree>
    <p:extLst>
      <p:ext uri="{BB962C8B-B14F-4D97-AF65-F5344CB8AC3E}">
        <p14:creationId xmlns:p14="http://schemas.microsoft.com/office/powerpoint/2010/main" val="386463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3857230" y="900628"/>
            <a:ext cx="4210430" cy="1465067"/>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もらった値に文字を突っつけて表示する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5603846" y="3288484"/>
            <a:ext cx="1862356"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引数の説明</a:t>
            </a:r>
          </a:p>
        </p:txBody>
      </p:sp>
    </p:spTree>
    <p:extLst>
      <p:ext uri="{BB962C8B-B14F-4D97-AF65-F5344CB8AC3E}">
        <p14:creationId xmlns:p14="http://schemas.microsoft.com/office/powerpoint/2010/main" val="2553275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3857230" y="900628"/>
            <a:ext cx="4210430" cy="238785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もらった値を文字列に変えてから文字を突っつけて呼び出したところへ戻しなさい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6920075" y="3120704"/>
            <a:ext cx="1862356"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戻り値の説明</a:t>
            </a:r>
          </a:p>
        </p:txBody>
      </p:sp>
    </p:spTree>
    <p:extLst>
      <p:ext uri="{BB962C8B-B14F-4D97-AF65-F5344CB8AC3E}">
        <p14:creationId xmlns:p14="http://schemas.microsoft.com/office/powerpoint/2010/main" val="4051927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44335" y="396282"/>
            <a:ext cx="4210430" cy="3032718"/>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読込んだ</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内にあるシートデータを順に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内にあるセルのデータを順に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に入っているデータを表示する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B2E01C5C-A6B5-483C-868C-94D236C15DF2}"/>
              </a:ext>
            </a:extLst>
          </p:cNvPr>
          <p:cNvSpPr txBox="1"/>
          <p:nvPr/>
        </p:nvSpPr>
        <p:spPr>
          <a:xfrm>
            <a:off x="188739" y="4185328"/>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sp>
        <p:nvSpPr>
          <p:cNvPr id="11" name="正方形/長方形 10">
            <a:extLst>
              <a:ext uri="{FF2B5EF4-FFF2-40B4-BE49-F238E27FC236}">
                <a16:creationId xmlns:a16="http://schemas.microsoft.com/office/drawing/2014/main" id="{16910885-655B-4847-864B-63AFADC7264E}"/>
              </a:ext>
            </a:extLst>
          </p:cNvPr>
          <p:cNvSpPr/>
          <p:nvPr/>
        </p:nvSpPr>
        <p:spPr>
          <a:xfrm>
            <a:off x="361569" y="4631861"/>
            <a:ext cx="4210431" cy="473864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12" name="吹き出し: 角を丸めた四角形 11">
            <a:extLst>
              <a:ext uri="{FF2B5EF4-FFF2-40B4-BE49-F238E27FC236}">
                <a16:creationId xmlns:a16="http://schemas.microsoft.com/office/drawing/2014/main" id="{40AA89B4-5F1F-4B0C-A192-4F641190019E}"/>
              </a:ext>
            </a:extLst>
          </p:cNvPr>
          <p:cNvSpPr/>
          <p:nvPr/>
        </p:nvSpPr>
        <p:spPr>
          <a:xfrm>
            <a:off x="6410135" y="3564123"/>
            <a:ext cx="4210430" cy="5949579"/>
          </a:xfrm>
          <a:prstGeom prst="wedgeRoundRectCallout">
            <a:avLst>
              <a:gd name="adj1" fmla="val -92018"/>
              <a:gd name="adj2" fmla="val 2683"/>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新しいブックを開きます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有効にするのは</a:t>
            </a:r>
            <a:r>
              <a:rPr kumimoji="1" lang="en-US" altLang="ja-JP" sz="1200" b="1" u="sng" dirty="0">
                <a:solidFill>
                  <a:srgbClr val="FF7C80"/>
                </a:solidFill>
                <a:latin typeface="メイリオ" panose="020B0604030504040204" pitchFamily="50" charset="-128"/>
                <a:ea typeface="メイリオ" panose="020B0604030504040204" pitchFamily="50" charset="-128"/>
              </a:rPr>
              <a:t>0</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番目のシートです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dirty="0">
                <a:solidFill>
                  <a:schemeClr val="tx1"/>
                </a:solidFill>
                <a:latin typeface="メイリオ" panose="020B0604030504040204" pitchFamily="50" charset="-128"/>
                <a:ea typeface="メイリオ" panose="020B0604030504040204" pitchFamily="50" charset="-128"/>
              </a:rPr>
              <a:t>に担当者と入れます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dirty="0">
                <a:solidFill>
                  <a:schemeClr val="tx1"/>
                </a:solidFill>
                <a:latin typeface="メイリオ" panose="020B0604030504040204" pitchFamily="50" charset="-128"/>
                <a:ea typeface="メイリオ" panose="020B0604030504040204" pitchFamily="50" charset="-128"/>
              </a:rPr>
              <a:t>に売上と入れます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に名前のリストを入れます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に売上リストを入れます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の入れるを順番に入れて、なくなるまで繰り返します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22324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27309"/>
            <a:ext cx="4210431" cy="59100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tesst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899171" y="869951"/>
            <a:ext cx="4210430" cy="5486400"/>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ブックの指定したシートのコピーを作ります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シートの名前は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dirty="0">
                <a:solidFill>
                  <a:schemeClr val="tx1"/>
                </a:solidFill>
                <a:latin typeface="メイリオ" panose="020B0604030504040204" pitchFamily="50" charset="-128"/>
                <a:ea typeface="メイリオ" panose="020B0604030504040204" pitchFamily="50" charset="-128"/>
              </a:rPr>
              <a:t>列の幅を非表示にします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行目に行を追加します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7</a:t>
            </a:r>
            <a:r>
              <a:rPr kumimoji="1" lang="ja-JP" altLang="en-US" sz="1200" dirty="0">
                <a:solidFill>
                  <a:schemeClr val="tx1"/>
                </a:solidFill>
                <a:latin typeface="メイリオ" panose="020B0604030504040204" pitchFamily="50" charset="-128"/>
                <a:ea typeface="メイリオ" panose="020B0604030504040204" pitchFamily="50" charset="-128"/>
              </a:rPr>
              <a:t>行目を削除します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という変数に形態と色情報を入れます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の情報を使って、</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という変数に罫線の情報を入れます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シートの中の有効な列の数だけ繰り返す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列の中で有効なセルの数だけ繰り返す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セルに定義していた罫線を入れる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7081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587913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6" y="1313847"/>
            <a:ext cx="4210430" cy="5042503"/>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にシートの特定の範囲のデータを入れます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dirty="0">
                <a:solidFill>
                  <a:schemeClr val="tx1"/>
                </a:solidFill>
                <a:latin typeface="メイリオ" panose="020B0604030504040204" pitchFamily="50" charset="-128"/>
                <a:ea typeface="メイリオ" panose="020B0604030504040204" pitchFamily="50" charset="-128"/>
              </a:rPr>
              <a:t>にデータのラベル情報を入れます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グラフは棒グラフにします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色付きタイプにします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dirty="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というタイトルを付けます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縦のラベルに列と入れます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横のラベルに行と入れます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定義していたグラフを作ります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グラフに定義していたラベルを入れます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グラフを</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dirty="0">
                <a:solidFill>
                  <a:schemeClr val="tx1"/>
                </a:solidFill>
                <a:latin typeface="メイリオ" panose="020B0604030504040204" pitchFamily="50" charset="-128"/>
                <a:ea typeface="メイリオ" panose="020B0604030504040204" pitchFamily="50" charset="-128"/>
              </a:rPr>
              <a:t>の位置に作ります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183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
        <p:nvSpPr>
          <p:cNvPr id="14" name="楕円 13">
            <a:extLst>
              <a:ext uri="{FF2B5EF4-FFF2-40B4-BE49-F238E27FC236}">
                <a16:creationId xmlns:a16="http://schemas.microsoft.com/office/drawing/2014/main" id="{257A5E96-E4D7-4EAA-A5F1-44BA237F899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798262"/>
            <a:ext cx="4984716"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5" y="243282"/>
            <a:ext cx="4432727" cy="6113069"/>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も使います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画面サイズを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にして変数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に入っているものを配置します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画像を呼び出して変数に入れる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変数に入っている画像をキャンバスに配置する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キャンバスに配置する位置は画像の中心から右に</a:t>
            </a:r>
            <a:r>
              <a:rPr kumimoji="1" lang="en-US" altLang="ja-JP" sz="1200" dirty="0">
                <a:solidFill>
                  <a:schemeClr val="tx1"/>
                </a:solidFill>
                <a:latin typeface="メイリオ" panose="020B0604030504040204" pitchFamily="50" charset="-128"/>
                <a:ea typeface="メイリオ" panose="020B0604030504040204" pitchFamily="50" charset="-128"/>
              </a:rPr>
              <a:t>2100,</a:t>
            </a:r>
            <a:r>
              <a:rPr kumimoji="1" lang="ja-JP" altLang="en-US" sz="1200" dirty="0">
                <a:solidFill>
                  <a:schemeClr val="tx1"/>
                </a:solidFill>
                <a:latin typeface="メイリオ" panose="020B0604030504040204" pitchFamily="50" charset="-128"/>
                <a:ea typeface="メイリオ" panose="020B0604030504040204" pitchFamily="50" charset="-128"/>
              </a:rPr>
              <a:t>上に</a:t>
            </a:r>
            <a:r>
              <a:rPr kumimoji="1" lang="en-US" altLang="ja-JP" sz="1200" dirty="0">
                <a:solidFill>
                  <a:schemeClr val="tx1"/>
                </a:solidFill>
                <a:latin typeface="メイリオ" panose="020B0604030504040204" pitchFamily="50" charset="-128"/>
                <a:ea typeface="メイリオ" panose="020B0604030504040204" pitchFamily="50" charset="-128"/>
              </a:rPr>
              <a:t>1500</a:t>
            </a:r>
            <a:r>
              <a:rPr kumimoji="1" lang="ja-JP" altLang="en-US" sz="1200" dirty="0">
                <a:solidFill>
                  <a:schemeClr val="tx1"/>
                </a:solidFill>
                <a:latin typeface="メイリオ" panose="020B0604030504040204" pitchFamily="50" charset="-128"/>
                <a:ea typeface="メイリオ" panose="020B0604030504040204" pitchFamily="50" charset="-128"/>
              </a:rPr>
              <a:t>の位置にする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変数にボタンの定義をする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ボタンには</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と記載する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ボタンを配置する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dirty="0">
                <a:solidFill>
                  <a:schemeClr val="tx1"/>
                </a:solidFill>
                <a:latin typeface="メイリオ" panose="020B0604030504040204" pitchFamily="50" charset="-128"/>
                <a:ea typeface="メイリオ" panose="020B0604030504040204" pitchFamily="50" charset="-128"/>
              </a:rPr>
              <a:t>の位置</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85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120729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50198" y="657813"/>
            <a:ext cx="4432727" cy="1378251"/>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PlaySound</a:t>
            </a:r>
            <a:r>
              <a:rPr kumimoji="1" lang="ja-JP" altLang="en-US" sz="1200" dirty="0">
                <a:solidFill>
                  <a:schemeClr val="tx1"/>
                </a:solidFill>
                <a:latin typeface="メイリオ" panose="020B0604030504040204" pitchFamily="50" charset="-128"/>
                <a:ea typeface="メイリオ" panose="020B0604030504040204" pitchFamily="50" charset="-128"/>
              </a:rPr>
              <a:t>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内のファイルを再生しなさい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3307612"/>
            <a:ext cx="5778330"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319030" y="3787586"/>
            <a:ext cx="5939157" cy="37876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sp>
        <p:nvSpPr>
          <p:cNvPr id="12" name="吹き出し: 角を丸めた四角形 11">
            <a:extLst>
              <a:ext uri="{FF2B5EF4-FFF2-40B4-BE49-F238E27FC236}">
                <a16:creationId xmlns:a16="http://schemas.microsoft.com/office/drawing/2014/main" id="{C528EB6D-AFD7-4292-B99E-ED49D8010024}"/>
              </a:ext>
            </a:extLst>
          </p:cNvPr>
          <p:cNvSpPr/>
          <p:nvPr/>
        </p:nvSpPr>
        <p:spPr>
          <a:xfrm>
            <a:off x="5699490" y="2739873"/>
            <a:ext cx="4862249" cy="4919276"/>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という関数を作り引数をもらって動かします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引数は</a:t>
            </a:r>
            <a:r>
              <a:rPr kumimoji="1" lang="en-US" altLang="ja-JP" sz="1200" dirty="0" err="1">
                <a:solidFill>
                  <a:schemeClr val="tx1"/>
                </a:solidFill>
                <a:latin typeface="メイリオ" panose="020B0604030504040204" pitchFamily="50" charset="-128"/>
                <a:ea typeface="メイリオ" panose="020B0604030504040204" pitchFamily="50" charset="-128"/>
              </a:rPr>
              <a:t>fikename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という変数に入れて使います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dirty="0">
                <a:solidFill>
                  <a:schemeClr val="tx1"/>
                </a:solidFill>
                <a:latin typeface="メイリオ" panose="020B0604030504040204" pitchFamily="50" charset="-128"/>
                <a:ea typeface="メイリオ" panose="020B0604030504040204" pitchFamily="50" charset="-128"/>
              </a:rPr>
              <a:t>を使って画像ファイルを開けて、認識します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認識するときにモノクロ画像として扱います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画像のサイズを変えます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画像を数字として認識します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中途半場に認識された数字は切り捨てで処理します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多次元配列になっているデータを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次元配列に置き換えます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処理した結果を変数に入れます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結果の入った変数を戻します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関数を呼び出して、値を渡して、返ってきたものを</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変数の中のものを表示します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216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296819" y="225143"/>
            <a:ext cx="4879027" cy="3378644"/>
          </a:xfrm>
          <a:prstGeom prst="wedgeRoundRectCallout">
            <a:avLst>
              <a:gd name="adj1" fmla="val -61617"/>
              <a:gd name="adj2" fmla="val 302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BeautifulSoup</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という変数に取得したいサイトの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を取得すます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取得したデータの文字情報をエンコードします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を解析します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変数に入っているものの中の</a:t>
            </a: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タグの情報を探して</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変数に入っている情報の中の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dirty="0">
                <a:solidFill>
                  <a:schemeClr val="tx1"/>
                </a:solidFill>
                <a:latin typeface="メイリオ" panose="020B0604030504040204" pitchFamily="50" charset="-128"/>
                <a:ea typeface="メイリオ" panose="020B0604030504040204" pitchFamily="50" charset="-128"/>
              </a:rPr>
              <a:t>タグをすべて変数に入れ続け、なくなるまで繰り返しなさい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変数入っているものを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3982356" y="5055331"/>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エンコードとは何か？</a:t>
            </a:r>
          </a:p>
        </p:txBody>
      </p:sp>
    </p:spTree>
    <p:extLst>
      <p:ext uri="{BB962C8B-B14F-4D97-AF65-F5344CB8AC3E}">
        <p14:creationId xmlns:p14="http://schemas.microsoft.com/office/powerpoint/2010/main" val="2787841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6215820" y="833945"/>
            <a:ext cx="4738096" cy="5190109"/>
          </a:xfrm>
          <a:prstGeom prst="wedgeRoundRectCallout">
            <a:avLst>
              <a:gd name="adj1" fmla="val -77739"/>
              <a:gd name="adj2" fmla="val 536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をつくり、</a:t>
            </a:r>
            <a:r>
              <a:rPr kumimoji="1" lang="ja-JP" altLang="en-US" sz="1200" b="1" u="sng" dirty="0">
                <a:solidFill>
                  <a:schemeClr val="accent5"/>
                </a:solidFill>
                <a:latin typeface="メイリオ" panose="020B0604030504040204" pitchFamily="50" charset="-128"/>
                <a:ea typeface="メイリオ" panose="020B0604030504040204" pitchFamily="50" charset="-128"/>
              </a:rPr>
              <a:t>オブジェクト指向</a:t>
            </a:r>
            <a:r>
              <a:rPr kumimoji="1" lang="ja-JP" altLang="en-US" sz="1200" dirty="0">
                <a:solidFill>
                  <a:schemeClr val="tx1"/>
                </a:solidFill>
                <a:latin typeface="メイリオ" panose="020B0604030504040204" pitchFamily="50" charset="-128"/>
                <a:ea typeface="メイリオ" panose="020B0604030504040204" pitchFamily="50" charset="-128"/>
              </a:rPr>
              <a:t>に対応させます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引数に自分自身の値と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初期段階では何も入っていないが、値が入った際には置き換わる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関数をつくり、引数に自分自身の値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その中でも</a:t>
            </a:r>
            <a:r>
              <a:rPr kumimoji="1" lang="en-US" altLang="ja-JP" sz="1200" dirty="0">
                <a:solidFill>
                  <a:schemeClr val="tx1"/>
                </a:solidFill>
                <a:latin typeface="メイリオ" panose="020B0604030504040204" pitchFamily="50" charset="-128"/>
                <a:ea typeface="メイリオ" panose="020B0604030504040204" pitchFamily="50" charset="-128"/>
              </a:rPr>
              <a:t>_x)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*Class</a:t>
            </a:r>
            <a:r>
              <a:rPr kumimoji="1" lang="ja-JP" altLang="en-US" sz="1200" b="1" u="sng" dirty="0">
                <a:solidFill>
                  <a:srgbClr val="FF7C80"/>
                </a:solidFill>
                <a:latin typeface="メイリオ" panose="020B0604030504040204" pitchFamily="50" charset="-128"/>
                <a:ea typeface="メイリオ" panose="020B0604030504040204" pitchFamily="50" charset="-128"/>
              </a:rPr>
              <a:t>に既に値が入っていたら、その値をもらえる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__name__</a:t>
            </a:r>
            <a:r>
              <a:rPr kumimoji="1" lang="ja-JP" altLang="en-US" sz="1200" dirty="0">
                <a:solidFill>
                  <a:schemeClr val="tx1"/>
                </a:solidFill>
                <a:latin typeface="メイリオ" panose="020B0604030504040204" pitchFamily="50" charset="-128"/>
                <a:ea typeface="メイリオ" panose="020B0604030504040204" pitchFamily="50" charset="-128"/>
              </a:rPr>
              <a:t>にはモジュール名が入ります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.test.py</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というモジュールにこのプログラムが描かれていた際には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と入る</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__main__</a:t>
            </a:r>
            <a:r>
              <a:rPr kumimoji="1" lang="ja-JP" altLang="en-US" sz="1200" dirty="0">
                <a:solidFill>
                  <a:schemeClr val="tx1"/>
                </a:solidFill>
                <a:latin typeface="メイリオ" panose="020B0604030504040204" pitchFamily="50" charset="-128"/>
                <a:ea typeface="メイリオ" panose="020B0604030504040204" pitchFamily="50" charset="-128"/>
              </a:rPr>
              <a:t>もモジュール名が入っており、呼び出したものとこれから実行するものが一致した場合に実行する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200" b="1" u="sng" dirty="0">
                <a:solidFill>
                  <a:srgbClr val="FF7C80"/>
                </a:solidFill>
                <a:latin typeface="メイリオ" panose="020B0604030504040204" pitchFamily="50" charset="-128"/>
                <a:ea typeface="メイリオ" panose="020B0604030504040204" pitchFamily="50" charset="-128"/>
              </a:rPr>
              <a:t>import</a:t>
            </a:r>
            <a:r>
              <a:rPr kumimoji="1" lang="ja-JP" altLang="en-US" sz="1200" b="1" u="sng" dirty="0">
                <a:solidFill>
                  <a:srgbClr val="FF7C80"/>
                </a:solidFill>
                <a:latin typeface="メイリオ" panose="020B0604030504040204" pitchFamily="50" charset="-128"/>
                <a:ea typeface="メイリオ" panose="020B0604030504040204" pitchFamily="50" charset="-128"/>
              </a:rPr>
              <a:t>された瞬間に起動するということがなくなる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意図的にコードとして呼び出さない限り実行しない</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dirty="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b="1" u="sng" dirty="0">
                <a:solidFill>
                  <a:schemeClr val="accent5"/>
                </a:solidFill>
                <a:latin typeface="メイリオ" panose="020B0604030504040204" pitchFamily="50" charset="-128"/>
                <a:ea typeface="メイリオ" panose="020B0604030504040204" pitchFamily="50" charset="-128"/>
              </a:rPr>
              <a:t>インスタンス</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b="1" u="sng" dirty="0">
                <a:solidFill>
                  <a:schemeClr val="accent5"/>
                </a:solidFill>
                <a:latin typeface="メイリオ" panose="020B0604030504040204" pitchFamily="50" charset="-128"/>
                <a:ea typeface="メイリオ" panose="020B0604030504040204" pitchFamily="50" charset="-128"/>
              </a:rPr>
              <a:t>出来上がったもの</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関数をつながっており、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関数に入っている値を表示する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7A1E559-258F-4B10-888B-134E54AF464B}"/>
              </a:ext>
            </a:extLst>
          </p:cNvPr>
          <p:cNvSpPr/>
          <p:nvPr/>
        </p:nvSpPr>
        <p:spPr>
          <a:xfrm>
            <a:off x="1543574" y="5066950"/>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相当わかりやすく</a:t>
            </a:r>
          </a:p>
        </p:txBody>
      </p:sp>
    </p:spTree>
    <p:extLst>
      <p:ext uri="{BB962C8B-B14F-4D97-AF65-F5344CB8AC3E}">
        <p14:creationId xmlns:p14="http://schemas.microsoft.com/office/powerpoint/2010/main" val="3190444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痛みの部位を分析する</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427392" y="4535343"/>
            <a:ext cx="852262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まだまだいっぱいありますが、代表的なものを上げました</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では次に下の語彙の痛みの原因は、上の部分の中のどれに原因があるかを考えてみてください</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不調とは何なのか考えて見よう</a:t>
            </a:r>
          </a:p>
        </p:txBody>
      </p:sp>
      <p:pic>
        <p:nvPicPr>
          <p:cNvPr id="2050" name="Picture 2" descr="1,829点の肩甲骨イラスト素材 - Getty Images">
            <a:extLst>
              <a:ext uri="{FF2B5EF4-FFF2-40B4-BE49-F238E27FC236}">
                <a16:creationId xmlns:a16="http://schemas.microsoft.com/office/drawing/2014/main" id="{2178D65E-A6C7-4FAE-8512-DD2851E86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23" t="3462" r="29852" b="37587"/>
          <a:stretch/>
        </p:blipFill>
        <p:spPr bwMode="auto">
          <a:xfrm>
            <a:off x="3505564" y="1321185"/>
            <a:ext cx="2787213" cy="3064079"/>
          </a:xfrm>
          <a:prstGeom prst="rect">
            <a:avLst/>
          </a:prstGeom>
          <a:noFill/>
          <a:extLst>
            <a:ext uri="{909E8E84-426E-40DD-AFC4-6F175D3DCCD1}">
              <a14:hiddenFill xmlns:a14="http://schemas.microsoft.com/office/drawing/2010/main">
                <a:solidFill>
                  <a:srgbClr val="FFFFFF"/>
                </a:solidFill>
              </a14:hiddenFill>
            </a:ext>
          </a:extLst>
        </p:spPr>
      </p:pic>
      <p:sp>
        <p:nvSpPr>
          <p:cNvPr id="17" name="吹き出し: 角を丸めた四角形 16">
            <a:extLst>
              <a:ext uri="{FF2B5EF4-FFF2-40B4-BE49-F238E27FC236}">
                <a16:creationId xmlns:a16="http://schemas.microsoft.com/office/drawing/2014/main" id="{101311DA-9155-480A-84AE-CFF465ACAA1D}"/>
              </a:ext>
            </a:extLst>
          </p:cNvPr>
          <p:cNvSpPr/>
          <p:nvPr/>
        </p:nvSpPr>
        <p:spPr>
          <a:xfrm>
            <a:off x="547438" y="1242588"/>
            <a:ext cx="2388708" cy="1080070"/>
          </a:xfrm>
          <a:prstGeom prst="wedgeRoundRectCallout">
            <a:avLst>
              <a:gd name="adj1" fmla="val 100129"/>
              <a:gd name="adj2" fmla="val 117463"/>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内面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血管、リンパ管</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吹き出し: 角を丸めた四角形 17">
            <a:extLst>
              <a:ext uri="{FF2B5EF4-FFF2-40B4-BE49-F238E27FC236}">
                <a16:creationId xmlns:a16="http://schemas.microsoft.com/office/drawing/2014/main" id="{044E2931-2640-48BB-AC40-E9D9F944E171}"/>
              </a:ext>
            </a:extLst>
          </p:cNvPr>
          <p:cNvSpPr/>
          <p:nvPr/>
        </p:nvSpPr>
        <p:spPr>
          <a:xfrm>
            <a:off x="547438" y="3168466"/>
            <a:ext cx="2388708" cy="1080070"/>
          </a:xfrm>
          <a:prstGeom prst="wedgeRoundRectCallout">
            <a:avLst>
              <a:gd name="adj1" fmla="val 104694"/>
              <a:gd name="adj2" fmla="val -24674"/>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後面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肩甲骨、僧帽筋、肩甲下筋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棘上筋、棘下筋、三角筋</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後</a:t>
            </a:r>
            <a:r>
              <a:rPr kumimoji="1" lang="en-US" altLang="ja-JP" sz="1200" dirty="0">
                <a:solidFill>
                  <a:schemeClr val="tx1"/>
                </a:solidFill>
                <a:latin typeface="メイリオ" panose="020B0604030504040204" pitchFamily="50" charset="-128"/>
                <a:ea typeface="メイリオ" panose="020B0604030504040204" pitchFamily="50" charset="-128"/>
              </a:rPr>
              <a:t>)</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吹き出し: 角を丸めた四角形 18">
            <a:extLst>
              <a:ext uri="{FF2B5EF4-FFF2-40B4-BE49-F238E27FC236}">
                <a16:creationId xmlns:a16="http://schemas.microsoft.com/office/drawing/2014/main" id="{7227F638-B98E-48A7-9033-7C1B4F2E4D38}"/>
              </a:ext>
            </a:extLst>
          </p:cNvPr>
          <p:cNvSpPr/>
          <p:nvPr/>
        </p:nvSpPr>
        <p:spPr>
          <a:xfrm>
            <a:off x="6561312" y="1242588"/>
            <a:ext cx="2388708" cy="1080070"/>
          </a:xfrm>
          <a:prstGeom prst="wedgeRoundRectCallout">
            <a:avLst>
              <a:gd name="adj1" fmla="val -93379"/>
              <a:gd name="adj2" fmla="val 122900"/>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外面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筋膜、肩関節、皮膚</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05CC997E-C4AD-49C5-A90E-BEB3F72A6878}"/>
              </a:ext>
            </a:extLst>
          </p:cNvPr>
          <p:cNvSpPr/>
          <p:nvPr/>
        </p:nvSpPr>
        <p:spPr>
          <a:xfrm>
            <a:off x="6561312" y="3168466"/>
            <a:ext cx="2388708" cy="1080070"/>
          </a:xfrm>
          <a:prstGeom prst="wedgeRoundRectCallout">
            <a:avLst>
              <a:gd name="adj1" fmla="val -89867"/>
              <a:gd name="adj2" fmla="val -34771"/>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前面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前鋸筋、三角筋肉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前、中</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上腕二頭筋の腱</a:t>
            </a:r>
          </a:p>
        </p:txBody>
      </p:sp>
      <p:sp>
        <p:nvSpPr>
          <p:cNvPr id="12" name="四角形: 角を丸くする 11">
            <a:extLst>
              <a:ext uri="{FF2B5EF4-FFF2-40B4-BE49-F238E27FC236}">
                <a16:creationId xmlns:a16="http://schemas.microsoft.com/office/drawing/2014/main" id="{3085869E-38D2-43C0-AAC2-6E8C77BAC6EA}"/>
              </a:ext>
            </a:extLst>
          </p:cNvPr>
          <p:cNvSpPr/>
          <p:nvPr/>
        </p:nvSpPr>
        <p:spPr>
          <a:xfrm>
            <a:off x="2449585" y="5449662"/>
            <a:ext cx="4655890" cy="1169551"/>
          </a:xfrm>
          <a:prstGeom prst="roundRect">
            <a:avLst>
              <a:gd name="adj" fmla="val 24127"/>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b="1" dirty="0">
              <a:solidFill>
                <a:schemeClr val="accent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BEC6A839-60EC-41A9-A483-B81097C9ABD1}"/>
              </a:ext>
            </a:extLst>
          </p:cNvPr>
          <p:cNvSpPr txBox="1"/>
          <p:nvPr/>
        </p:nvSpPr>
        <p:spPr>
          <a:xfrm>
            <a:off x="2737170" y="5569747"/>
            <a:ext cx="4410250" cy="923330"/>
          </a:xfrm>
          <a:prstGeom prst="rect">
            <a:avLst/>
          </a:prstGeom>
          <a:noFill/>
        </p:spPr>
        <p:txBody>
          <a:bodyPr wrap="square" rtlCol="0">
            <a:spAutoFit/>
          </a:bodyPr>
          <a:lstStyle/>
          <a:p>
            <a:r>
              <a:rPr kumimoji="1" lang="ja-JP" altLang="en-US" b="1" dirty="0">
                <a:solidFill>
                  <a:schemeClr val="accent5"/>
                </a:solidFill>
              </a:rPr>
              <a:t>①インピンジメント</a:t>
            </a:r>
            <a:r>
              <a:rPr kumimoji="1" lang="en-US" altLang="ja-JP" b="1" dirty="0">
                <a:solidFill>
                  <a:schemeClr val="accent5"/>
                </a:solidFill>
              </a:rPr>
              <a:t>(</a:t>
            </a:r>
            <a:r>
              <a:rPr kumimoji="1" lang="ja-JP" altLang="en-US" b="1" dirty="0">
                <a:solidFill>
                  <a:schemeClr val="accent5"/>
                </a:solidFill>
              </a:rPr>
              <a:t>骨と骨がぶつかる</a:t>
            </a:r>
            <a:r>
              <a:rPr kumimoji="1" lang="en-US" altLang="ja-JP" b="1" dirty="0">
                <a:solidFill>
                  <a:schemeClr val="accent5"/>
                </a:solidFill>
              </a:rPr>
              <a:t>)</a:t>
            </a:r>
          </a:p>
          <a:p>
            <a:r>
              <a:rPr kumimoji="1" lang="ja-JP" altLang="en-US" b="1" dirty="0">
                <a:solidFill>
                  <a:schemeClr val="accent5"/>
                </a:solidFill>
              </a:rPr>
              <a:t>②肩こり</a:t>
            </a:r>
            <a:endParaRPr kumimoji="1" lang="en-US" altLang="ja-JP" b="1" dirty="0">
              <a:solidFill>
                <a:schemeClr val="accent5"/>
              </a:solidFill>
            </a:endParaRPr>
          </a:p>
          <a:p>
            <a:r>
              <a:rPr kumimoji="1" lang="ja-JP" altLang="en-US" b="1" dirty="0">
                <a:solidFill>
                  <a:schemeClr val="accent5"/>
                </a:solidFill>
              </a:rPr>
              <a:t>③血行障害</a:t>
            </a:r>
          </a:p>
        </p:txBody>
      </p:sp>
    </p:spTree>
    <p:extLst>
      <p:ext uri="{BB962C8B-B14F-4D97-AF65-F5344CB8AC3E}">
        <p14:creationId xmlns:p14="http://schemas.microsoft.com/office/powerpoint/2010/main" val="2899566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胃はなんでも溶かす</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161075" y="1170120"/>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胃って胃液が入ってるんだよね？</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そんな言葉を聴きます</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その通りです、ココでは下記のような役割があります</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カラダってどうなってるの？</a:t>
            </a:r>
          </a:p>
        </p:txBody>
      </p:sp>
      <p:pic>
        <p:nvPicPr>
          <p:cNvPr id="21" name="図 2">
            <a:extLst>
              <a:ext uri="{FF2B5EF4-FFF2-40B4-BE49-F238E27FC236}">
                <a16:creationId xmlns:a16="http://schemas.microsoft.com/office/drawing/2014/main" id="{1FC685F2-7465-46BB-9324-C1FA15CD7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420" y="1813510"/>
            <a:ext cx="2946283" cy="289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吹き出し: 角を丸めた四角形 21">
            <a:extLst>
              <a:ext uri="{FF2B5EF4-FFF2-40B4-BE49-F238E27FC236}">
                <a16:creationId xmlns:a16="http://schemas.microsoft.com/office/drawing/2014/main" id="{585A1EC4-87B1-48F7-919B-50482734035C}"/>
              </a:ext>
            </a:extLst>
          </p:cNvPr>
          <p:cNvSpPr/>
          <p:nvPr/>
        </p:nvSpPr>
        <p:spPr>
          <a:xfrm>
            <a:off x="720356" y="3720771"/>
            <a:ext cx="3851644" cy="1346179"/>
          </a:xfrm>
          <a:prstGeom prst="wedgeRoundRectCallout">
            <a:avLst>
              <a:gd name="adj1" fmla="val 77449"/>
              <a:gd name="adj2" fmla="val -62552"/>
              <a:gd name="adj3" fmla="val 16667"/>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　胃液の中に入っている胃酸は、</a:t>
            </a:r>
            <a:r>
              <a:rPr kumimoji="1" lang="ja-JP" altLang="en-US" sz="1400" b="1" u="sng" dirty="0">
                <a:solidFill>
                  <a:schemeClr val="accent5"/>
                </a:solidFill>
                <a:latin typeface="メイリオ" panose="020B0604030504040204" pitchFamily="50" charset="-128"/>
                <a:ea typeface="メイリオ" panose="020B0604030504040204" pitchFamily="50" charset="-128"/>
              </a:rPr>
              <a:t>鉄も溶かせる超強力な酸</a:t>
            </a:r>
            <a:r>
              <a:rPr kumimoji="1" lang="ja-JP" altLang="en-US" sz="1400" dirty="0">
                <a:solidFill>
                  <a:schemeClr val="tx1"/>
                </a:solidFill>
                <a:latin typeface="メイリオ" panose="020B0604030504040204" pitchFamily="50" charset="-128"/>
                <a:ea typeface="メイリオ" panose="020B0604030504040204" pitchFamily="50" charset="-128"/>
              </a:rPr>
              <a:t>です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　健康な胃は、この酸を閉じ込めておくために、</a:t>
            </a:r>
            <a:r>
              <a:rPr kumimoji="1" lang="ja-JP" altLang="en-US" sz="1400" b="1" u="sng" dirty="0">
                <a:solidFill>
                  <a:schemeClr val="accent5"/>
                </a:solidFill>
                <a:latin typeface="メイリオ" panose="020B0604030504040204" pitchFamily="50" charset="-128"/>
                <a:ea typeface="メイリオ" panose="020B0604030504040204" pitchFamily="50" charset="-128"/>
              </a:rPr>
              <a:t>内側に粘膜</a:t>
            </a:r>
            <a:r>
              <a:rPr kumimoji="1" lang="ja-JP" altLang="en-US" sz="1400" dirty="0">
                <a:solidFill>
                  <a:schemeClr val="tx1"/>
                </a:solidFill>
                <a:latin typeface="メイリオ" panose="020B0604030504040204" pitchFamily="50" charset="-128"/>
                <a:ea typeface="メイリオ" panose="020B0604030504040204" pitchFamily="50" charset="-128"/>
              </a:rPr>
              <a:t>を作って保護をしてます</a:t>
            </a:r>
          </a:p>
        </p:txBody>
      </p:sp>
      <p:sp>
        <p:nvSpPr>
          <p:cNvPr id="24" name="正方形/長方形 2">
            <a:extLst>
              <a:ext uri="{FF2B5EF4-FFF2-40B4-BE49-F238E27FC236}">
                <a16:creationId xmlns:a16="http://schemas.microsoft.com/office/drawing/2014/main" id="{8B04D77A-6598-40FA-9665-8042545F56E9}"/>
              </a:ext>
            </a:extLst>
          </p:cNvPr>
          <p:cNvSpPr>
            <a:spLocks noChangeArrowheads="1"/>
          </p:cNvSpPr>
          <p:nvPr/>
        </p:nvSpPr>
        <p:spPr bwMode="auto">
          <a:xfrm>
            <a:off x="161075" y="2202768"/>
            <a:ext cx="5325325"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●食べ物を一時的に貯蔵する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●食べ物を消化して少しずつ腸へ送る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●食べものの細菌などを殺菌する</a:t>
            </a:r>
          </a:p>
        </p:txBody>
      </p:sp>
      <p:sp>
        <p:nvSpPr>
          <p:cNvPr id="25" name="正方形/長方形 2">
            <a:extLst>
              <a:ext uri="{FF2B5EF4-FFF2-40B4-BE49-F238E27FC236}">
                <a16:creationId xmlns:a16="http://schemas.microsoft.com/office/drawing/2014/main" id="{EA3499F5-305C-4C0B-B65F-D02F2116F0C4}"/>
              </a:ext>
            </a:extLst>
          </p:cNvPr>
          <p:cNvSpPr>
            <a:spLocks noChangeArrowheads="1"/>
          </p:cNvSpPr>
          <p:nvPr/>
        </p:nvSpPr>
        <p:spPr bwMode="auto">
          <a:xfrm>
            <a:off x="496635" y="5399968"/>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ちょっと待って</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どうなる酸で溶かしたものは、酸性になるんじゃないの</a:t>
            </a:r>
            <a:r>
              <a:rPr lang="en-US" altLang="ja-JP" sz="1600" dirty="0">
                <a:latin typeface="メイリオ" panose="020B0604030504040204" pitchFamily="50" charset="-128"/>
                <a:ea typeface="メイリオ" panose="020B0604030504040204" pitchFamily="50" charset="-128"/>
              </a:rPr>
              <a:t>?』</a:t>
            </a: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そう、これが</a:t>
            </a:r>
            <a:r>
              <a:rPr lang="ja-JP" altLang="en-US" sz="1600" b="1" dirty="0">
                <a:solidFill>
                  <a:schemeClr val="accent6"/>
                </a:solidFill>
                <a:latin typeface="メイリオ" panose="020B0604030504040204" pitchFamily="50" charset="-128"/>
                <a:ea typeface="メイリオ" panose="020B0604030504040204" pitchFamily="50" charset="-128"/>
              </a:rPr>
              <a:t>痛みの原因の一つ</a:t>
            </a:r>
            <a:r>
              <a:rPr lang="ja-JP" altLang="en-US" sz="1600" dirty="0">
                <a:latin typeface="メイリオ" panose="020B0604030504040204" pitchFamily="50" charset="-128"/>
                <a:ea typeface="メイリオ" panose="020B0604030504040204" pitchFamily="50" charset="-128"/>
              </a:rPr>
              <a:t>になります</a:t>
            </a:r>
          </a:p>
        </p:txBody>
      </p:sp>
    </p:spTree>
    <p:extLst>
      <p:ext uri="{BB962C8B-B14F-4D97-AF65-F5344CB8AC3E}">
        <p14:creationId xmlns:p14="http://schemas.microsoft.com/office/powerpoint/2010/main" val="3201738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45</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・カラダの仕組みを知れば、痛みの原因が自分でわかるようになる</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・たんぱく質はどれだけとっても損はない</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・毎日少しずつ動かしていけば、少しずつ改善していきます</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・痛みが出ること、カラダによくないことは控えていく努力をする</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80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46</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56179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Tree>
    <p:extLst>
      <p:ext uri="{BB962C8B-B14F-4D97-AF65-F5344CB8AC3E}">
        <p14:creationId xmlns:p14="http://schemas.microsoft.com/office/powerpoint/2010/main" val="1932886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427908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129">
            <a:extLst>
              <a:ext uri="{FF2B5EF4-FFF2-40B4-BE49-F238E27FC236}">
                <a16:creationId xmlns:a16="http://schemas.microsoft.com/office/drawing/2014/main" id="{B02F9333-8D06-4967-83E5-234543D93F1E}"/>
              </a:ext>
            </a:extLst>
          </p:cNvPr>
          <p:cNvSpPr/>
          <p:nvPr/>
        </p:nvSpPr>
        <p:spPr>
          <a:xfrm>
            <a:off x="5704128" y="3293006"/>
            <a:ext cx="2176139" cy="24720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デジタル操作をしているっぽいエスイーさん</a:t>
            </a:r>
          </a:p>
        </p:txBody>
      </p:sp>
      <p:sp>
        <p:nvSpPr>
          <p:cNvPr id="30" name="楕円 29">
            <a:extLst>
              <a:ext uri="{FF2B5EF4-FFF2-40B4-BE49-F238E27FC236}">
                <a16:creationId xmlns:a16="http://schemas.microsoft.com/office/drawing/2014/main" id="{30136B52-3EAA-42E2-8D9E-767B18F8934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Tree>
    <p:extLst>
      <p:ext uri="{BB962C8B-B14F-4D97-AF65-F5344CB8AC3E}">
        <p14:creationId xmlns:p14="http://schemas.microsoft.com/office/powerpoint/2010/main" val="1317236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Tree>
    <p:extLst>
      <p:ext uri="{BB962C8B-B14F-4D97-AF65-F5344CB8AC3E}">
        <p14:creationId xmlns:p14="http://schemas.microsoft.com/office/powerpoint/2010/main" val="16463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EB2A6E5F-79E8-4566-BD6E-B11D4EC2CA2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29">
            <a:extLst>
              <a:ext uri="{FF2B5EF4-FFF2-40B4-BE49-F238E27FC236}">
                <a16:creationId xmlns:a16="http://schemas.microsoft.com/office/drawing/2014/main" id="{0ED15ECB-51B9-4FF3-83F4-F98ECB63AD8F}"/>
              </a:ext>
            </a:extLst>
          </p:cNvPr>
          <p:cNvSpPr/>
          <p:nvPr/>
        </p:nvSpPr>
        <p:spPr>
          <a:xfrm>
            <a:off x="6705079" y="545225"/>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何かを作りあげているエスイーさん</a:t>
            </a:r>
          </a:p>
        </p:txBody>
      </p:sp>
      <p:sp>
        <p:nvSpPr>
          <p:cNvPr id="29" name="楕円 28">
            <a:extLst>
              <a:ext uri="{FF2B5EF4-FFF2-40B4-BE49-F238E27FC236}">
                <a16:creationId xmlns:a16="http://schemas.microsoft.com/office/drawing/2014/main" id="{6C173EF1-4023-4097-A8C0-2BC0EE52338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
        <p:nvSpPr>
          <p:cNvPr id="16" name="楕円 15">
            <a:extLst>
              <a:ext uri="{FF2B5EF4-FFF2-40B4-BE49-F238E27FC236}">
                <a16:creationId xmlns:a16="http://schemas.microsoft.com/office/drawing/2014/main" id="{8F4DA2F0-04FC-4815-91A1-A8755277BC9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
        <p:nvSpPr>
          <p:cNvPr id="9" name="楕円 8">
            <a:extLst>
              <a:ext uri="{FF2B5EF4-FFF2-40B4-BE49-F238E27FC236}">
                <a16:creationId xmlns:a16="http://schemas.microsoft.com/office/drawing/2014/main" id="{FB960C94-7FC0-4967-B9F5-02626056167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16619</TotalTime>
  <Words>7773</Words>
  <Application>Microsoft Office PowerPoint</Application>
  <PresentationFormat>画面に合わせる (4:3)</PresentationFormat>
  <Paragraphs>1294</Paragraphs>
  <Slides>51</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51</vt:i4>
      </vt:variant>
    </vt:vector>
  </HeadingPairs>
  <TitlesOfParts>
    <vt:vector size="61" baseType="lpstr">
      <vt:lpstr>HGP創英角ｺﾞｼｯｸUB</vt:lpstr>
      <vt:lpstr>Meiryo UI</vt:lpstr>
      <vt:lpstr>メイリオ</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office365</cp:lastModifiedBy>
  <cp:revision>1961</cp:revision>
  <cp:lastPrinted>2021-04-16T08:51:14Z</cp:lastPrinted>
  <dcterms:created xsi:type="dcterms:W3CDTF">2020-08-08T14:33:54Z</dcterms:created>
  <dcterms:modified xsi:type="dcterms:W3CDTF">2021-08-28T17:59:54Z</dcterms:modified>
</cp:coreProperties>
</file>